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1" spc="0" strike="noStrike" sz="3200" u="none" kumimoji="0" normalizeH="0">
        <a:ln>
          <a:noFill/>
        </a:ln>
        <a:solidFill>
          <a:srgbClr val="5E524C"/>
        </a:solidFill>
        <a:effectLst>
          <a:outerShdw sx="100000" sy="100000" kx="0" ky="0" algn="b" rotWithShape="0" blurRad="25400" dist="25400" dir="5520000">
            <a:srgbClr val="FFFFFF">
              <a:alpha val="71999"/>
            </a:srgbClr>
          </a:outerShdw>
        </a:effectLst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blipFill rotWithShape="1">
            <a:blip r:embed="rId1"/>
            <a:srcRect l="0" t="0" r="0" b="0"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 b="def" i="def"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_rels/tableStyles.xml.rels><?xml version="1.0" encoding="UTF-8"?>
<Relationships xmlns="http://schemas.openxmlformats.org/package/2006/relationships"><Relationship Id="rId1" Type="http://schemas.openxmlformats.org/officeDocument/2006/relationships/image" Target="media/image51.png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9" name="Shape 11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標題與副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大標題文字"/>
          <p:cNvSpPr txBox="1"/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13" name="內文層級一…"/>
          <p:cNvSpPr txBox="1"/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14" name="幻燈片編號"/>
          <p:cNvSpPr txBox="1"/>
          <p:nvPr>
            <p:ph type="sldNum" sz="quarter" idx="2"/>
          </p:nvPr>
        </p:nvSpPr>
        <p:spPr>
          <a:xfrm>
            <a:off x="6303924" y="9258299"/>
            <a:ext cx="409652" cy="419101"/>
          </a:xfrm>
          <a:prstGeom prst="rect">
            <a:avLst/>
          </a:prstGeom>
        </p:spPr>
        <p:txBody>
          <a:bodyPr anchor="ctr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名言語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–王大明"/>
          <p:cNvSpPr txBox="1"/>
          <p:nvPr>
            <p:ph type="body" sz="quarter" idx="13"/>
          </p:nvPr>
        </p:nvSpPr>
        <p:spPr>
          <a:xfrm>
            <a:off x="1270000" y="6351067"/>
            <a:ext cx="10464800" cy="68366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i="1" sz="32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r>
              <a:t>–王大明</a:t>
            </a:r>
          </a:p>
        </p:txBody>
      </p:sp>
      <p:sp>
        <p:nvSpPr>
          <p:cNvPr id="96" name="「在此輸入名言語錄。」"/>
          <p:cNvSpPr txBox="1"/>
          <p:nvPr>
            <p:ph type="body" sz="quarter" idx="14"/>
          </p:nvPr>
        </p:nvSpPr>
        <p:spPr>
          <a:xfrm>
            <a:off x="1270000" y="424179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/>
            <a:r>
              <a:t>「在此輸入名言語錄。」</a:t>
            </a:r>
          </a:p>
        </p:txBody>
      </p:sp>
      <p:sp>
        <p:nvSpPr>
          <p:cNvPr id="97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影像"/>
          <p:cNvSpPr/>
          <p:nvPr>
            <p:ph type="pic" idx="13"/>
          </p:nvPr>
        </p:nvSpPr>
        <p:spPr>
          <a:xfrm>
            <a:off x="-1219200" y="-63500"/>
            <a:ext cx="15572526" cy="10045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5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 descr="chalk_line_box_10x7.png"/>
          <p:cNvPicPr>
            <a:picLocks noChangeAspect="0"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影像"/>
          <p:cNvSpPr/>
          <p:nvPr>
            <p:ph type="pic" idx="13"/>
          </p:nvPr>
        </p:nvSpPr>
        <p:spPr>
          <a:xfrm>
            <a:off x="393700" y="266700"/>
            <a:ext cx="12242800" cy="6273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3" name="大標題文字"/>
          <p:cNvSpPr txBox="1"/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24" name="內文層級一…"/>
          <p:cNvSpPr txBox="1"/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25" name="幻燈片編號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中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大標題文字"/>
          <p:cNvSpPr txBox="1"/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/>
            <a:r>
              <a:t>大標題文字</a:t>
            </a:r>
          </a:p>
        </p:txBody>
      </p:sp>
      <p:sp>
        <p:nvSpPr>
          <p:cNvPr id="33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直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影像"/>
          <p:cNvSpPr/>
          <p:nvPr>
            <p:ph type="pic" sz="half" idx="13"/>
          </p:nvPr>
        </p:nvSpPr>
        <p:spPr>
          <a:xfrm>
            <a:off x="6457950" y="787400"/>
            <a:ext cx="5626100" cy="8440242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41" name="大標題文字"/>
          <p:cNvSpPr txBox="1"/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/>
            <a:r>
              <a:t>大標題文字</a:t>
            </a:r>
          </a:p>
        </p:txBody>
      </p:sp>
      <p:sp>
        <p:nvSpPr>
          <p:cNvPr id="42" name="內文層級一…"/>
          <p:cNvSpPr txBox="1"/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1pPr>
            <a:lvl2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2pPr>
            <a:lvl3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3pPr>
            <a:lvl4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4pPr>
            <a:lvl5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"/>
              </a:defRPr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43" name="幻燈片編號"/>
          <p:cNvSpPr txBox="1"/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 - 上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1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與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59" name="內文層級一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6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大標題、項目符號與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影像"/>
          <p:cNvSpPr/>
          <p:nvPr>
            <p:ph type="pic" sz="half" idx="13"/>
          </p:nvPr>
        </p:nvSpPr>
        <p:spPr>
          <a:xfrm>
            <a:off x="6724650" y="1397000"/>
            <a:ext cx="5626100" cy="844138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8" name="大標題文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大標題文字</a:t>
            </a:r>
          </a:p>
        </p:txBody>
      </p:sp>
      <p:sp>
        <p:nvSpPr>
          <p:cNvPr id="69" name="內文層級一…"/>
          <p:cNvSpPr txBox="1"/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0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項目符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內文層級一…"/>
          <p:cNvSpPr txBox="1"/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7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照片 - 一頁三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影像"/>
          <p:cNvSpPr/>
          <p:nvPr>
            <p:ph type="pic" sz="quarter" idx="13"/>
          </p:nvPr>
        </p:nvSpPr>
        <p:spPr>
          <a:xfrm>
            <a:off x="6489700" y="444500"/>
            <a:ext cx="6146800" cy="3962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影像"/>
          <p:cNvSpPr/>
          <p:nvPr>
            <p:ph type="pic" idx="14"/>
          </p:nvPr>
        </p:nvSpPr>
        <p:spPr>
          <a:xfrm>
            <a:off x="5613400" y="3073400"/>
            <a:ext cx="8077200" cy="6527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7" name="影像"/>
          <p:cNvSpPr/>
          <p:nvPr>
            <p:ph type="pic" idx="15"/>
          </p:nvPr>
        </p:nvSpPr>
        <p:spPr>
          <a:xfrm>
            <a:off x="406400" y="368300"/>
            <a:ext cx="5981700" cy="9006155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8" name="幻燈片編號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 descr="chalk_line_10x7.png"/>
          <p:cNvPicPr>
            <a:picLocks noChangeAspect="0"/>
          </p:cNvPicPr>
          <p:nvPr/>
        </p:nvPicPr>
        <p:blipFill>
          <a:blip r:embed="rId3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大標題文字"/>
          <p:cNvSpPr txBox="1"/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大標題文字</a:t>
            </a:r>
          </a:p>
        </p:txBody>
      </p:sp>
      <p:sp>
        <p:nvSpPr>
          <p:cNvPr id="4" name="內文層級一…"/>
          <p:cNvSpPr txBox="1"/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內文層級一</a:t>
            </a:r>
          </a:p>
          <a:p>
            <a:pPr lvl="1"/>
            <a:r>
              <a:t>內文層級二</a:t>
            </a:r>
          </a:p>
          <a:p>
            <a:pPr lvl="2"/>
            <a:r>
              <a:t>內文層級三</a:t>
            </a:r>
          </a:p>
          <a:p>
            <a:pPr lvl="3"/>
            <a:r>
              <a:t>內文層級四</a:t>
            </a:r>
          </a:p>
          <a:p>
            <a:pPr lvl="4"/>
            <a:r>
              <a:t>內文層級五</a:t>
            </a:r>
          </a:p>
        </p:txBody>
      </p:sp>
      <p:sp>
        <p:nvSpPr>
          <p:cNvPr id="5" name="幻燈片編號"/>
          <p:cNvSpPr txBox="1"/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1" cap="all" i="0" sz="1800">
                <a:latin typeface="+mn-lt"/>
                <a:ea typeface="+mn-ea"/>
                <a:cs typeface="+mn-cs"/>
                <a:sym typeface="Avenir Nex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384" strike="noStrike" sz="4800" u="none">
          <a:solidFill>
            <a:srgbClr val="3E3B39"/>
          </a:solidFill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5E524C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0" strike="noStrike" sz="1800" u="none">
          <a:solidFill>
            <a:schemeClr val="tx1"/>
          </a:solidFill>
          <a:effectLst>
            <a:outerShdw sx="100000" sy="100000" kx="0" ky="0" algn="b" rotWithShape="0" blurRad="25400" dist="25400" dir="552000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4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Wireless Network hack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Wireless Network hacking</a:t>
            </a:r>
          </a:p>
        </p:txBody>
      </p:sp>
      <p:sp>
        <p:nvSpPr>
          <p:cNvPr id="122" name="Marco li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Marco lin </a:t>
            </a:r>
          </a:p>
        </p:txBody>
      </p:sp>
      <p:pic>
        <p:nvPicPr>
          <p:cNvPr id="123" name="wifi_hacked.png" descr="wifi_hack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940" y="5410681"/>
            <a:ext cx="5041901" cy="355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Deauthentication Attack (cont’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Deauthentication Attack (cont’d)</a:t>
            </a:r>
          </a:p>
        </p:txBody>
      </p:sp>
      <p:sp>
        <p:nvSpPr>
          <p:cNvPr id="169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0" name="截圖 2019-12-02 下午11.34.37.png" descr="截圖 2019-12-02 下午11.34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130" y="2343915"/>
            <a:ext cx="12008540" cy="7241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Deauthentication Attack (cont’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Deauthentication Attack (cont’d)</a:t>
            </a:r>
          </a:p>
        </p:txBody>
      </p:sp>
      <p:pic>
        <p:nvPicPr>
          <p:cNvPr id="173" name="截圖 2019-11-30 下午6.07.05.png" descr="截圖 2019-11-30 下午6.07.05.png"/>
          <p:cNvPicPr>
            <a:picLocks noChangeAspect="1"/>
          </p:cNvPicPr>
          <p:nvPr/>
        </p:nvPicPr>
        <p:blipFill>
          <a:blip r:embed="rId2">
            <a:extLst/>
          </a:blip>
          <a:srcRect l="0" t="14323" r="0" b="48039"/>
          <a:stretch>
            <a:fillRect/>
          </a:stretch>
        </p:blipFill>
        <p:spPr>
          <a:xfrm>
            <a:off x="-110133" y="2064114"/>
            <a:ext cx="13225138" cy="312019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4" name="截圖 2019-11-30 下午6.10.03.png" descr="截圖 2019-11-30 下午6.10.0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" y="2282718"/>
            <a:ext cx="13004801" cy="8152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截圖 2019-12-03 上午10.28.02.png" descr="截圖 2019-12-03 上午10.28.0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98032" y="4514623"/>
            <a:ext cx="9053814" cy="44954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2"/>
      <p:bldP build="whole" bldLvl="1" animBg="1" rev="0" advAuto="0" spid="175" grpId="3"/>
      <p:bldP build="whole" bldLvl="1" animBg="1" rev="0" advAuto="0" spid="17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ain access to Wireless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Gain access to Wireless network</a:t>
            </a:r>
          </a:p>
        </p:txBody>
      </p:sp>
      <p:sp>
        <p:nvSpPr>
          <p:cNvPr id="178" name="1. Capturing the handshak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Capturing the handshake</a:t>
            </a:r>
          </a:p>
          <a:p>
            <a:pPr/>
            <a:r>
              <a:t>2. Creating a wordlist for cracking</a:t>
            </a:r>
          </a:p>
          <a:p>
            <a:pPr/>
            <a:r>
              <a:t>3. Crack the password</a:t>
            </a:r>
          </a:p>
        </p:txBody>
      </p:sp>
      <p:sp>
        <p:nvSpPr>
          <p:cNvPr id="179" name="鎖頭"/>
          <p:cNvSpPr/>
          <p:nvPr/>
        </p:nvSpPr>
        <p:spPr>
          <a:xfrm>
            <a:off x="7279783" y="1851578"/>
            <a:ext cx="967905" cy="1469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cubicBezTo>
                  <a:pt x="6292" y="0"/>
                  <a:pt x="2626" y="2414"/>
                  <a:pt x="2626" y="5384"/>
                </a:cubicBezTo>
                <a:lnTo>
                  <a:pt x="2626" y="9831"/>
                </a:lnTo>
                <a:cubicBezTo>
                  <a:pt x="989" y="11082"/>
                  <a:pt x="0" y="12705"/>
                  <a:pt x="0" y="14484"/>
                </a:cubicBezTo>
                <a:cubicBezTo>
                  <a:pt x="0" y="18414"/>
                  <a:pt x="4835" y="21600"/>
                  <a:pt x="10800" y="21600"/>
                </a:cubicBezTo>
                <a:cubicBezTo>
                  <a:pt x="16765" y="21600"/>
                  <a:pt x="21600" y="18414"/>
                  <a:pt x="21600" y="14484"/>
                </a:cubicBezTo>
                <a:cubicBezTo>
                  <a:pt x="21600" y="12705"/>
                  <a:pt x="20611" y="11082"/>
                  <a:pt x="18974" y="9831"/>
                </a:cubicBezTo>
                <a:lnTo>
                  <a:pt x="18974" y="5384"/>
                </a:lnTo>
                <a:cubicBezTo>
                  <a:pt x="18974" y="2414"/>
                  <a:pt x="15308" y="0"/>
                  <a:pt x="10800" y="0"/>
                </a:cubicBezTo>
                <a:close/>
                <a:moveTo>
                  <a:pt x="10800" y="2700"/>
                </a:moveTo>
                <a:cubicBezTo>
                  <a:pt x="13050" y="2700"/>
                  <a:pt x="14883" y="3908"/>
                  <a:pt x="14883" y="5391"/>
                </a:cubicBezTo>
                <a:lnTo>
                  <a:pt x="14883" y="7897"/>
                </a:lnTo>
                <a:cubicBezTo>
                  <a:pt x="13623" y="7558"/>
                  <a:pt x="12248" y="7368"/>
                  <a:pt x="10800" y="7368"/>
                </a:cubicBezTo>
                <a:cubicBezTo>
                  <a:pt x="9352" y="7368"/>
                  <a:pt x="7977" y="7558"/>
                  <a:pt x="6717" y="7897"/>
                </a:cubicBezTo>
                <a:lnTo>
                  <a:pt x="6717" y="5391"/>
                </a:lnTo>
                <a:cubicBezTo>
                  <a:pt x="6717" y="3908"/>
                  <a:pt x="8550" y="2700"/>
                  <a:pt x="10800" y="2700"/>
                </a:cubicBezTo>
                <a:close/>
                <a:moveTo>
                  <a:pt x="10800" y="10711"/>
                </a:moveTo>
                <a:cubicBezTo>
                  <a:pt x="13966" y="10711"/>
                  <a:pt x="16527" y="12398"/>
                  <a:pt x="16527" y="14484"/>
                </a:cubicBezTo>
                <a:cubicBezTo>
                  <a:pt x="16527" y="16570"/>
                  <a:pt x="13966" y="18258"/>
                  <a:pt x="10800" y="18258"/>
                </a:cubicBezTo>
                <a:cubicBezTo>
                  <a:pt x="7634" y="18258"/>
                  <a:pt x="5073" y="16570"/>
                  <a:pt x="5073" y="14484"/>
                </a:cubicBezTo>
                <a:cubicBezTo>
                  <a:pt x="5073" y="12398"/>
                  <a:pt x="7634" y="10711"/>
                  <a:pt x="10800" y="10711"/>
                </a:cubicBezTo>
                <a:close/>
                <a:moveTo>
                  <a:pt x="10800" y="11336"/>
                </a:moveTo>
                <a:cubicBezTo>
                  <a:pt x="9577" y="11336"/>
                  <a:pt x="8355" y="11644"/>
                  <a:pt x="7422" y="12259"/>
                </a:cubicBezTo>
                <a:cubicBezTo>
                  <a:pt x="5556" y="13488"/>
                  <a:pt x="5556" y="15480"/>
                  <a:pt x="7422" y="16710"/>
                </a:cubicBezTo>
                <a:cubicBezTo>
                  <a:pt x="9288" y="17939"/>
                  <a:pt x="12312" y="17939"/>
                  <a:pt x="14178" y="16710"/>
                </a:cubicBezTo>
                <a:cubicBezTo>
                  <a:pt x="16044" y="15480"/>
                  <a:pt x="16044" y="13488"/>
                  <a:pt x="14178" y="12259"/>
                </a:cubicBezTo>
                <a:cubicBezTo>
                  <a:pt x="13245" y="11644"/>
                  <a:pt x="12023" y="11336"/>
                  <a:pt x="10800" y="11336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鑰匙"/>
          <p:cNvSpPr/>
          <p:nvPr/>
        </p:nvSpPr>
        <p:spPr>
          <a:xfrm>
            <a:off x="5374097" y="2539454"/>
            <a:ext cx="1531701" cy="58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blipFill>
            <a:blip r:embed="rId3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Wi-Fi"/>
          <p:cNvSpPr/>
          <p:nvPr/>
        </p:nvSpPr>
        <p:spPr>
          <a:xfrm>
            <a:off x="8838551" y="2075665"/>
            <a:ext cx="1445899" cy="102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What is handshak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handshakes </a:t>
            </a:r>
          </a:p>
        </p:txBody>
      </p:sp>
      <p:sp>
        <p:nvSpPr>
          <p:cNvPr id="184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1920px-4-way-handshake.svg.png" descr="1920px-4-way-handshake.svg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11330" y="1947735"/>
            <a:ext cx="7021284" cy="5591430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MIC = message integrity code"/>
          <p:cNvSpPr txBox="1"/>
          <p:nvPr/>
        </p:nvSpPr>
        <p:spPr>
          <a:xfrm>
            <a:off x="748278" y="8356118"/>
            <a:ext cx="567304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MIC = message integrity code</a:t>
            </a:r>
          </a:p>
        </p:txBody>
      </p:sp>
      <p:sp>
        <p:nvSpPr>
          <p:cNvPr id="187" name="It is begins when one device…"/>
          <p:cNvSpPr txBox="1"/>
          <p:nvPr/>
        </p:nvSpPr>
        <p:spPr>
          <a:xfrm>
            <a:off x="181350" y="5966621"/>
            <a:ext cx="6806896" cy="233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It is begins when one device </a:t>
            </a:r>
          </a:p>
          <a:p>
            <a:pPr/>
            <a:r>
              <a:t>Sends a message to another</a:t>
            </a:r>
          </a:p>
          <a:p>
            <a:pPr/>
            <a:r>
              <a:t>Device indicating that it want to </a:t>
            </a:r>
          </a:p>
          <a:p>
            <a:pPr/>
            <a:r>
              <a:t>Establish a communications channel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ain access to Wireless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Gain access to Wireless network</a:t>
            </a:r>
          </a:p>
        </p:txBody>
      </p:sp>
      <p:sp>
        <p:nvSpPr>
          <p:cNvPr id="190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1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3282950"/>
            <a:ext cx="4356100" cy="140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79500" y="2730500"/>
            <a:ext cx="6858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截圖 2019-11-30 下午11.10.52.png" descr="截圖 2019-11-30 下午11.10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0384" y="6619814"/>
            <a:ext cx="9118601" cy="3327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截圖 2019-11-30 下午11.11.16.png" descr="截圖 2019-11-30 下午11.11.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62286" y="4745384"/>
            <a:ext cx="9254797" cy="1821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reating a word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wordlist</a:t>
            </a:r>
          </a:p>
        </p:txBody>
      </p:sp>
      <p:sp>
        <p:nvSpPr>
          <p:cNvPr id="197" name="Syntax…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 marL="40005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Syntax 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Crunch [min] [max] [characters] -t [pattern] -o [filename]</a:t>
            </a:r>
          </a:p>
          <a:p>
            <a:pPr marL="40005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Example 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Crunch 8 9 marcogd -t m@@@@@@@d -o wordlist.txt</a:t>
            </a:r>
          </a:p>
          <a:p>
            <a:pPr marL="40005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Generated 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marcogood</a:t>
            </a:r>
          </a:p>
          <a:p>
            <a:pPr lvl="1" marL="800100" indent="-400050" defTabSz="525779">
              <a:spcBef>
                <a:spcPts val="2800"/>
              </a:spcBef>
              <a:defRPr sz="3239">
                <a:effectLst>
                  <a:outerShdw sx="100000" sy="100000" kx="0" ky="0" algn="b" rotWithShape="0" blurRad="22860" dist="22860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marcoscoad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reating a word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Creating a wordlist</a:t>
            </a:r>
          </a:p>
        </p:txBody>
      </p:sp>
      <p:sp>
        <p:nvSpPr>
          <p:cNvPr id="200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1" name="截圖 2019-11-30 下午11.27.50.png" descr="截圖 2019-11-30 下午11.27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5746" y="3383176"/>
            <a:ext cx="11373308" cy="4166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racking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Cracking password</a:t>
            </a:r>
          </a:p>
        </p:txBody>
      </p:sp>
      <p:sp>
        <p:nvSpPr>
          <p:cNvPr id="204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5" name="截圖 2019-12-03 上午9.52.37.png" descr="截圖 2019-12-03 上午9.52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77564"/>
            <a:ext cx="13004801" cy="7465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racking passwo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Cracking password</a:t>
            </a:r>
          </a:p>
        </p:txBody>
      </p:sp>
      <p:sp>
        <p:nvSpPr>
          <p:cNvPr id="208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Aircrack-ng wpa_handshake.cap -w wordlist.txt"/>
          <p:cNvSpPr txBox="1"/>
          <p:nvPr/>
        </p:nvSpPr>
        <p:spPr>
          <a:xfrm>
            <a:off x="1162050" y="1727200"/>
            <a:ext cx="10402316" cy="723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44500" indent="-444500" algn="l">
              <a:spcBef>
                <a:spcPts val="3200"/>
              </a:spcBef>
              <a:buSzPct val="75000"/>
              <a:buChar char="•"/>
              <a:defRPr i="0" sz="3600"/>
            </a:lvl1pPr>
          </a:lstStyle>
          <a:p>
            <a:pPr/>
            <a:r>
              <a:t>Aircrack-ng wpa_handshake.cap -w wordlist.txt</a:t>
            </a:r>
          </a:p>
        </p:txBody>
      </p:sp>
      <p:pic>
        <p:nvPicPr>
          <p:cNvPr id="210" name="截圖 2019-11-30 下午11.36.26.png" descr="截圖 2019-11-30 下午11.36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2050" y="2728255"/>
            <a:ext cx="10402316" cy="61785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ost-connectio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Post-connection Attack</a:t>
            </a:r>
          </a:p>
        </p:txBody>
      </p:sp>
      <p:sp>
        <p:nvSpPr>
          <p:cNvPr id="213" name="ARP Spoofing (Address Resolution Protocol)…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ARP Spoofing (Address Resolution Protocol)</a:t>
            </a:r>
          </a:p>
          <a:p>
            <a:pPr>
              <a:defRPr>
                <a:effectLst/>
              </a:defRPr>
            </a:pPr>
            <a:r>
              <a:t>Spying on Network (HTTP)</a:t>
            </a:r>
          </a:p>
          <a:p>
            <a:pPr>
              <a:defRPr>
                <a:effectLst/>
              </a:defRPr>
            </a:pPr>
            <a:r>
              <a:t>Spying on Network (HTTPS)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Agend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26" name="1. Pre connection Attac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Pre connection Attack </a:t>
            </a:r>
          </a:p>
          <a:p>
            <a:pPr lvl="1"/>
            <a:r>
              <a:t>De authentication Attack</a:t>
            </a:r>
          </a:p>
          <a:p>
            <a:pPr/>
            <a:r>
              <a:t>2. Gaining Access</a:t>
            </a:r>
          </a:p>
          <a:p>
            <a:pPr lvl="1"/>
            <a:r>
              <a:t>WPA/WPA2 Cracking</a:t>
            </a:r>
          </a:p>
          <a:p>
            <a:pPr/>
            <a:r>
              <a:t>3. Post-connection Attack </a:t>
            </a:r>
          </a:p>
          <a:p>
            <a:pPr lvl="1"/>
            <a:r>
              <a:t>ARP spoofing (MITM(Man-in-the—middle))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ypical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Typical Network</a:t>
            </a:r>
          </a:p>
        </p:txBody>
      </p:sp>
      <p:sp>
        <p:nvSpPr>
          <p:cNvPr id="216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pic>
        <p:nvPicPr>
          <p:cNvPr id="217" name="截圖 2019-12-03 上午10.05.36.png" descr="截圖 2019-12-03 上午10.05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4469" y="3600497"/>
            <a:ext cx="12535862" cy="56830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ARP spoof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ARP spoofing </a:t>
            </a:r>
          </a:p>
        </p:txBody>
      </p:sp>
      <p:sp>
        <p:nvSpPr>
          <p:cNvPr id="220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pic>
        <p:nvPicPr>
          <p:cNvPr id="221" name="截圖 2019-12-03 上午10.00.59.png" descr="截圖 2019-12-03 上午10.00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700" y="2970344"/>
            <a:ext cx="12217400" cy="6398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ARP spoof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ARP spoofing </a:t>
            </a:r>
          </a:p>
        </p:txBody>
      </p:sp>
      <p:sp>
        <p:nvSpPr>
          <p:cNvPr id="224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pic>
        <p:nvPicPr>
          <p:cNvPr id="225" name="截圖 2019-12-03 上午10.06.41.png" descr="截圖 2019-12-03 上午10.06.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43" y="3476358"/>
            <a:ext cx="12134914" cy="5501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ARP spoofing using betterCAP"/>
          <p:cNvSpPr txBox="1"/>
          <p:nvPr>
            <p:ph type="title"/>
          </p:nvPr>
        </p:nvSpPr>
        <p:spPr>
          <a:xfrm>
            <a:off x="901700" y="660400"/>
            <a:ext cx="11201400" cy="1714500"/>
          </a:xfrm>
          <a:prstGeom prst="rect">
            <a:avLst/>
          </a:prstGeom>
        </p:spPr>
        <p:txBody>
          <a:bodyPr/>
          <a:lstStyle/>
          <a:p>
            <a:pPr/>
            <a:r>
              <a:t>ARP spoofing using betterCAP</a:t>
            </a:r>
          </a:p>
        </p:txBody>
      </p:sp>
      <p:sp>
        <p:nvSpPr>
          <p:cNvPr id="228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sp>
        <p:nvSpPr>
          <p:cNvPr id="229" name="Bettercap -iface wlan0"/>
          <p:cNvSpPr txBox="1"/>
          <p:nvPr/>
        </p:nvSpPr>
        <p:spPr>
          <a:xfrm>
            <a:off x="3654907" y="2292350"/>
            <a:ext cx="4221786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Bettercap -iface wlan0</a:t>
            </a:r>
          </a:p>
        </p:txBody>
      </p:sp>
      <p:pic>
        <p:nvPicPr>
          <p:cNvPr id="230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36800" y="2940050"/>
            <a:ext cx="6858000" cy="330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50" y="3543300"/>
            <a:ext cx="6858000" cy="4991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截圖 2019-12-01 下午12.44.59.png" descr="截圖 2019-12-01 下午12.44.5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75335" y="5535324"/>
            <a:ext cx="9718012" cy="23979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ARP spoofing using betterCA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ARP spoofing using betterCAP</a:t>
            </a:r>
          </a:p>
        </p:txBody>
      </p:sp>
      <p:sp>
        <p:nvSpPr>
          <p:cNvPr id="235" name="截圖 2019-12-01 下午12.48.32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截圖 2019-12-01 下午12.48.32</a:t>
            </a:r>
          </a:p>
        </p:txBody>
      </p:sp>
      <p:sp>
        <p:nvSpPr>
          <p:cNvPr id="236" name="Set arp.spoof.fullduplex true…"/>
          <p:cNvSpPr txBox="1"/>
          <p:nvPr/>
        </p:nvSpPr>
        <p:spPr>
          <a:xfrm>
            <a:off x="2970936" y="2012950"/>
            <a:ext cx="5589728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Set arp.spoof.fullduplex true</a:t>
            </a:r>
          </a:p>
          <a:p>
            <a:pPr/>
            <a:r>
              <a:t>Set arp.spoof.targets 10.0.2.4</a:t>
            </a:r>
          </a:p>
        </p:txBody>
      </p:sp>
      <p:pic>
        <p:nvPicPr>
          <p:cNvPr id="237" name="影像" descr="影像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4900" y="3333750"/>
            <a:ext cx="10011479" cy="48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影像" descr="影像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4100" y="4051300"/>
            <a:ext cx="10113079" cy="1123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截圖 2019-12-01 下午12.48.32.png" descr="截圖 2019-12-01 下午12.48.3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4006" y="4906065"/>
            <a:ext cx="8698405" cy="56228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pying on Networ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Spying on Network </a:t>
            </a:r>
          </a:p>
        </p:txBody>
      </p:sp>
      <p:sp>
        <p:nvSpPr>
          <p:cNvPr id="242" name="HTTP…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HTTP</a:t>
            </a:r>
          </a:p>
          <a:p>
            <a:pPr>
              <a:defRPr>
                <a:effectLst/>
              </a:defRPr>
            </a:pPr>
            <a:r>
              <a:t>HTTPS </a:t>
            </a:r>
          </a:p>
          <a:p>
            <a:pPr lvl="1">
              <a:defRPr>
                <a:effectLst/>
              </a:defRPr>
            </a:pPr>
            <a:r>
              <a:t>TSL (transport Layer security)</a:t>
            </a:r>
          </a:p>
          <a:p>
            <a:pPr lvl="1">
              <a:defRPr>
                <a:effectLst/>
              </a:defRPr>
            </a:pPr>
            <a:r>
              <a:t>SSL (Secure Sockets Layer)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截圖 2019-12-04 上午12.11.28.png" descr="截圖 2019-12-04 上午12.11.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2975" y="2280039"/>
            <a:ext cx="9398001" cy="6121401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pying on Network (HTTP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Spying on Network (HTTP)</a:t>
            </a:r>
          </a:p>
        </p:txBody>
      </p:sp>
      <p:sp>
        <p:nvSpPr>
          <p:cNvPr id="246" name="內文"/>
          <p:cNvSpPr txBox="1"/>
          <p:nvPr>
            <p:ph type="body" idx="1"/>
          </p:nvPr>
        </p:nvSpPr>
        <p:spPr>
          <a:xfrm>
            <a:off x="459960" y="2239773"/>
            <a:ext cx="11475959" cy="6462899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sp>
        <p:nvSpPr>
          <p:cNvPr id="247" name="net.sniff on"/>
          <p:cNvSpPr txBox="1"/>
          <p:nvPr/>
        </p:nvSpPr>
        <p:spPr>
          <a:xfrm>
            <a:off x="1352276" y="1542009"/>
            <a:ext cx="2174343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net.sniff on</a:t>
            </a:r>
          </a:p>
        </p:txBody>
      </p:sp>
      <p:pic>
        <p:nvPicPr>
          <p:cNvPr id="248" name="截圖 2019-12-01 下午1.03.52.png" descr="截圖 2019-12-01 下午1.03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3677" y="2885559"/>
            <a:ext cx="10188526" cy="3251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截圖 2019-12-04 上午12.09.44.png" descr="截圖 2019-12-04 上午12.09.44.png"/>
          <p:cNvPicPr>
            <a:picLocks noChangeAspect="1"/>
          </p:cNvPicPr>
          <p:nvPr/>
        </p:nvPicPr>
        <p:blipFill>
          <a:blip r:embed="rId4">
            <a:extLst/>
          </a:blip>
          <a:srcRect l="77" t="77" r="77" b="53855"/>
          <a:stretch>
            <a:fillRect/>
          </a:stretch>
        </p:blipFill>
        <p:spPr>
          <a:xfrm>
            <a:off x="549257" y="5311948"/>
            <a:ext cx="9194801" cy="3955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9" grpId="2"/>
      <p:bldP build="whole" bldLvl="1" animBg="1" rev="0" advAuto="0" spid="248" grpId="3"/>
      <p:bldP build="whole" bldLvl="1" animBg="1" rev="0" advAuto="0" spid="246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截圖 2019-12-01 下午5.03.54.png" descr="截圖 2019-12-01 下午5.03.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8950" y="1728828"/>
            <a:ext cx="12026900" cy="6832601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Spying on Network (HTTPs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Spying on Network (HTTPs)</a:t>
            </a:r>
          </a:p>
        </p:txBody>
      </p:sp>
      <p:sp>
        <p:nvSpPr>
          <p:cNvPr id="253" name="內文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</a:p>
        </p:txBody>
      </p:sp>
      <p:pic>
        <p:nvPicPr>
          <p:cNvPr id="254" name="截圖 2019-12-01 下午5.14.29.png" descr="截圖 2019-12-01 下午5.14.2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6105" y="2832931"/>
            <a:ext cx="11201401" cy="713800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截圖 2019-12-01 下午5.14.52.png" descr="截圖 2019-12-01 下午5.14.5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4421" y="2698719"/>
            <a:ext cx="11475958" cy="51503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2"/>
      <p:bldP build="whole" bldLvl="1" animBg="1" rev="0" advAuto="0" spid="25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untermeas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countermeasures </a:t>
            </a:r>
          </a:p>
        </p:txBody>
      </p:sp>
      <p:sp>
        <p:nvSpPr>
          <p:cNvPr id="258" name="Don’t use the wireless network you don’t know…"/>
          <p:cNvSpPr txBox="1"/>
          <p:nvPr>
            <p:ph type="body" idx="1"/>
          </p:nvPr>
        </p:nvSpPr>
        <p:spPr>
          <a:xfrm>
            <a:off x="764421" y="1645350"/>
            <a:ext cx="11475958" cy="64629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Don’t use the wireless network you don’t know</a:t>
            </a:r>
          </a:p>
          <a:p>
            <a:pPr>
              <a:defRPr>
                <a:effectLst/>
              </a:defRPr>
            </a:pPr>
            <a:r>
              <a:t>Make sure the website link is provided under https</a:t>
            </a:r>
          </a:p>
          <a:p>
            <a:pPr>
              <a:defRPr>
                <a:effectLst/>
              </a:defRPr>
            </a:pPr>
            <a:r>
              <a:t>Don’t use WIFI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hank you!"/>
          <p:cNvSpPr txBox="1"/>
          <p:nvPr>
            <p:ph type="title"/>
          </p:nvPr>
        </p:nvSpPr>
        <p:spPr>
          <a:xfrm>
            <a:off x="466756" y="3592613"/>
            <a:ext cx="11201401" cy="1714501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Why wireless network hack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Why wireless network hacking </a:t>
            </a:r>
          </a:p>
        </p:txBody>
      </p:sp>
      <p:pic>
        <p:nvPicPr>
          <p:cNvPr id="129" name="Maninthemiddle2.jpg" descr="Maninthemiddl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12105" y="5957869"/>
            <a:ext cx="4738255" cy="22687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Environment set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Environment setting </a:t>
            </a:r>
          </a:p>
        </p:txBody>
      </p:sp>
      <p:sp>
        <p:nvSpPr>
          <p:cNvPr id="132" name="Kali Linux 2019 on virtual box…"/>
          <p:cNvSpPr txBox="1"/>
          <p:nvPr>
            <p:ph type="body" idx="1"/>
          </p:nvPr>
        </p:nvSpPr>
        <p:spPr>
          <a:xfrm>
            <a:off x="901700" y="2672501"/>
            <a:ext cx="11201400" cy="5969001"/>
          </a:xfrm>
          <a:prstGeom prst="rect">
            <a:avLst/>
          </a:prstGeom>
        </p:spPr>
        <p:txBody>
          <a:bodyPr/>
          <a:lstStyle/>
          <a:p>
            <a:pPr/>
            <a:r>
              <a:t>Kali Linux 2019 on virtual box</a:t>
            </a:r>
          </a:p>
          <a:p>
            <a:pPr/>
            <a:r>
              <a:t>Wireless USB adapter </a:t>
            </a:r>
          </a:p>
          <a:p>
            <a:pPr/>
            <a:r>
              <a:t>Hotspot on iPhone</a:t>
            </a:r>
          </a:p>
          <a:p>
            <a:pPr/>
            <a:r>
              <a:t>Macbook pro</a:t>
            </a:r>
          </a:p>
        </p:txBody>
      </p:sp>
      <p:pic>
        <p:nvPicPr>
          <p:cNvPr id="133" name="FWAB6BLJ3UFVE3P.LARGE.jpg" descr="FWAB6BLJ3UFVE3P.LAR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70268" y="5580177"/>
            <a:ext cx="1616704" cy="107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iphone-11-pro-max-gold-select-2019.png" descr="iphone-11-pro-max-gold-select-20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2849" y="2583814"/>
            <a:ext cx="1304529" cy="1543230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Wi-Fi"/>
          <p:cNvSpPr/>
          <p:nvPr/>
        </p:nvSpPr>
        <p:spPr>
          <a:xfrm>
            <a:off x="8217850" y="1661266"/>
            <a:ext cx="1445899" cy="102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6" name="筆記型電腦"/>
          <p:cNvSpPr/>
          <p:nvPr/>
        </p:nvSpPr>
        <p:spPr>
          <a:xfrm>
            <a:off x="5748315" y="7186910"/>
            <a:ext cx="2319810" cy="129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7" name="筆記型電腦"/>
          <p:cNvSpPr/>
          <p:nvPr/>
        </p:nvSpPr>
        <p:spPr>
          <a:xfrm>
            <a:off x="10218715" y="5469342"/>
            <a:ext cx="2319810" cy="12994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10332" y="21599"/>
                </a:lnTo>
                <a:lnTo>
                  <a:pt x="11268" y="21599"/>
                </a:ln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11268" y="19328"/>
                </a:lnTo>
                <a:lnTo>
                  <a:pt x="10332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blipFill>
            <a:blip r:embed="rId6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8" name="USB 線"/>
          <p:cNvSpPr/>
          <p:nvPr/>
        </p:nvSpPr>
        <p:spPr>
          <a:xfrm>
            <a:off x="11078383" y="6902318"/>
            <a:ext cx="600474" cy="15323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30" y="0"/>
                </a:moveTo>
                <a:lnTo>
                  <a:pt x="2230" y="3963"/>
                </a:lnTo>
                <a:lnTo>
                  <a:pt x="19370" y="3963"/>
                </a:lnTo>
                <a:lnTo>
                  <a:pt x="19370" y="0"/>
                </a:lnTo>
                <a:lnTo>
                  <a:pt x="2230" y="0"/>
                </a:lnTo>
                <a:close/>
                <a:moveTo>
                  <a:pt x="5618" y="1690"/>
                </a:moveTo>
                <a:lnTo>
                  <a:pt x="7177" y="1690"/>
                </a:lnTo>
                <a:lnTo>
                  <a:pt x="7177" y="2554"/>
                </a:lnTo>
                <a:lnTo>
                  <a:pt x="5618" y="2554"/>
                </a:lnTo>
                <a:lnTo>
                  <a:pt x="5618" y="1690"/>
                </a:lnTo>
                <a:close/>
                <a:moveTo>
                  <a:pt x="14410" y="1690"/>
                </a:moveTo>
                <a:lnTo>
                  <a:pt x="15969" y="1690"/>
                </a:lnTo>
                <a:lnTo>
                  <a:pt x="15969" y="2554"/>
                </a:lnTo>
                <a:lnTo>
                  <a:pt x="14410" y="2554"/>
                </a:lnTo>
                <a:lnTo>
                  <a:pt x="14410" y="1690"/>
                </a:lnTo>
                <a:close/>
                <a:moveTo>
                  <a:pt x="138" y="4540"/>
                </a:moveTo>
                <a:cubicBezTo>
                  <a:pt x="69" y="4540"/>
                  <a:pt x="0" y="4562"/>
                  <a:pt x="0" y="4594"/>
                </a:cubicBezTo>
                <a:lnTo>
                  <a:pt x="0" y="12731"/>
                </a:lnTo>
                <a:cubicBezTo>
                  <a:pt x="0" y="12904"/>
                  <a:pt x="111" y="13076"/>
                  <a:pt x="332" y="13227"/>
                </a:cubicBezTo>
                <a:lnTo>
                  <a:pt x="4602" y="16201"/>
                </a:lnTo>
                <a:cubicBezTo>
                  <a:pt x="4658" y="16239"/>
                  <a:pt x="4751" y="16262"/>
                  <a:pt x="4861" y="16262"/>
                </a:cubicBezTo>
                <a:lnTo>
                  <a:pt x="5812" y="16262"/>
                </a:lnTo>
                <a:cubicBezTo>
                  <a:pt x="5978" y="16262"/>
                  <a:pt x="6118" y="16315"/>
                  <a:pt x="6118" y="16380"/>
                </a:cubicBezTo>
                <a:lnTo>
                  <a:pt x="6118" y="17018"/>
                </a:lnTo>
                <a:cubicBezTo>
                  <a:pt x="6118" y="17083"/>
                  <a:pt x="6254" y="17136"/>
                  <a:pt x="6419" y="17136"/>
                </a:cubicBezTo>
                <a:lnTo>
                  <a:pt x="8942" y="17136"/>
                </a:lnTo>
                <a:cubicBezTo>
                  <a:pt x="9108" y="17136"/>
                  <a:pt x="9244" y="17189"/>
                  <a:pt x="9244" y="17254"/>
                </a:cubicBezTo>
                <a:lnTo>
                  <a:pt x="9244" y="21541"/>
                </a:lnTo>
                <a:cubicBezTo>
                  <a:pt x="9244" y="21568"/>
                  <a:pt x="9299" y="21595"/>
                  <a:pt x="9381" y="21595"/>
                </a:cubicBezTo>
                <a:lnTo>
                  <a:pt x="9381" y="21600"/>
                </a:lnTo>
                <a:lnTo>
                  <a:pt x="12219" y="21600"/>
                </a:lnTo>
                <a:cubicBezTo>
                  <a:pt x="12288" y="21600"/>
                  <a:pt x="12356" y="21573"/>
                  <a:pt x="12356" y="21546"/>
                </a:cubicBezTo>
                <a:lnTo>
                  <a:pt x="12356" y="17261"/>
                </a:lnTo>
                <a:cubicBezTo>
                  <a:pt x="12356" y="17196"/>
                  <a:pt x="12497" y="17141"/>
                  <a:pt x="12662" y="17141"/>
                </a:cubicBezTo>
                <a:lnTo>
                  <a:pt x="15181" y="17141"/>
                </a:lnTo>
                <a:cubicBezTo>
                  <a:pt x="15346" y="17141"/>
                  <a:pt x="15486" y="17088"/>
                  <a:pt x="15486" y="17023"/>
                </a:cubicBezTo>
                <a:lnTo>
                  <a:pt x="15486" y="16380"/>
                </a:lnTo>
                <a:cubicBezTo>
                  <a:pt x="15486" y="16315"/>
                  <a:pt x="15622" y="16262"/>
                  <a:pt x="15788" y="16262"/>
                </a:cubicBezTo>
                <a:lnTo>
                  <a:pt x="16739" y="16262"/>
                </a:lnTo>
                <a:cubicBezTo>
                  <a:pt x="16849" y="16262"/>
                  <a:pt x="16947" y="16239"/>
                  <a:pt x="17002" y="16201"/>
                </a:cubicBezTo>
                <a:lnTo>
                  <a:pt x="21273" y="13227"/>
                </a:lnTo>
                <a:cubicBezTo>
                  <a:pt x="21493" y="13076"/>
                  <a:pt x="21600" y="12904"/>
                  <a:pt x="21600" y="12731"/>
                </a:cubicBezTo>
                <a:lnTo>
                  <a:pt x="21600" y="4594"/>
                </a:lnTo>
                <a:cubicBezTo>
                  <a:pt x="21600" y="4562"/>
                  <a:pt x="21545" y="4540"/>
                  <a:pt x="21462" y="4540"/>
                </a:cubicBezTo>
                <a:lnTo>
                  <a:pt x="138" y="4540"/>
                </a:lnTo>
                <a:close/>
              </a:path>
            </a:pathLst>
          </a:custGeom>
          <a:blipFill>
            <a:blip r:embed="rId7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9" name="Wi-Fi"/>
          <p:cNvSpPr/>
          <p:nvPr/>
        </p:nvSpPr>
        <p:spPr>
          <a:xfrm>
            <a:off x="6185270" y="6131666"/>
            <a:ext cx="1445900" cy="102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blipFill>
            <a:blip r:embed="rId8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0" name="Wi-Fi"/>
          <p:cNvSpPr/>
          <p:nvPr/>
        </p:nvSpPr>
        <p:spPr>
          <a:xfrm>
            <a:off x="10541370" y="4366366"/>
            <a:ext cx="1445900" cy="1020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blipFill>
            <a:blip r:embed="rId9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re-connection attack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Pre-connection attack</a:t>
            </a:r>
          </a:p>
          <a:p>
            <a:pPr/>
            <a:r>
              <a:t>Deauthentication attack</a:t>
            </a:r>
          </a:p>
        </p:txBody>
      </p:sp>
      <p:sp>
        <p:nvSpPr>
          <p:cNvPr id="143" name="1. Enable the monitor mode on wireless USB adap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1. Enable the monitor mode on wireless USB adapter </a:t>
            </a:r>
          </a:p>
          <a:p>
            <a:pPr/>
            <a:r>
              <a:t>2. Packet sniffing </a:t>
            </a:r>
          </a:p>
          <a:p>
            <a:pPr/>
            <a:r>
              <a:t>3. Disconnecting any device from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managed and monitor m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managed and monitor mode </a:t>
            </a:r>
          </a:p>
        </p:txBody>
      </p:sp>
      <p:sp>
        <p:nvSpPr>
          <p:cNvPr id="146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47" name="截圖 2019-12-02 下午11.27.36.png" descr="截圖 2019-12-02 下午11.27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2140" y="2365289"/>
            <a:ext cx="12120520" cy="730885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截圖 2019-11-30 下午4.40.52.png" descr="截圖 2019-11-30 下午4.40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4738" y="2518297"/>
            <a:ext cx="10439401" cy="6667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9" name="截圖 2019-11-30 下午4.46.50.png" descr="截圖 2019-11-30 下午4.46.5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4738" y="3024485"/>
            <a:ext cx="10439401" cy="6667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2"/>
      <p:bldP build="whole" bldLvl="1" animBg="1" rev="0" advAuto="0" spid="149" grpId="3"/>
      <p:bldP build="whole" bldLvl="1" animBg="1" rev="0" advAuto="0" spid="14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acket sniff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Packet sniffing</a:t>
            </a:r>
          </a:p>
        </p:txBody>
      </p:sp>
      <p:sp>
        <p:nvSpPr>
          <p:cNvPr id="152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3" name="Airodump-ng wlan0"/>
          <p:cNvSpPr txBox="1"/>
          <p:nvPr/>
        </p:nvSpPr>
        <p:spPr>
          <a:xfrm>
            <a:off x="877524" y="1806458"/>
            <a:ext cx="6553442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/>
            <a:r>
              <a:t>Airodump-ng wlan0</a:t>
            </a:r>
          </a:p>
        </p:txBody>
      </p:sp>
      <p:pic>
        <p:nvPicPr>
          <p:cNvPr id="154" name="截圖 2019-11-30 下午5.07.34.png" descr="截圖 2019-11-30 下午5.07.34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1493"/>
          <a:stretch>
            <a:fillRect/>
          </a:stretch>
        </p:blipFill>
        <p:spPr>
          <a:xfrm>
            <a:off x="1037378" y="2427440"/>
            <a:ext cx="7986418" cy="40519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截圖 2019-11-30 下午5.35.05.png" descr="截圖 2019-11-30 下午5.35.05.png"/>
          <p:cNvPicPr>
            <a:picLocks noChangeAspect="1"/>
          </p:cNvPicPr>
          <p:nvPr/>
        </p:nvPicPr>
        <p:blipFill>
          <a:blip r:embed="rId3">
            <a:extLst/>
          </a:blip>
          <a:srcRect l="21" t="32103" r="17331" b="60346"/>
          <a:stretch>
            <a:fillRect/>
          </a:stretch>
        </p:blipFill>
        <p:spPr>
          <a:xfrm>
            <a:off x="950082" y="6557475"/>
            <a:ext cx="9146769" cy="615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截圖 2019-11-30 下午5.54.37.png" descr="截圖 2019-11-30 下午5.54.37.png"/>
          <p:cNvPicPr>
            <a:picLocks noChangeAspect="1"/>
          </p:cNvPicPr>
          <p:nvPr/>
        </p:nvPicPr>
        <p:blipFill>
          <a:blip r:embed="rId4">
            <a:extLst/>
          </a:blip>
          <a:srcRect l="0" t="0" r="18309" b="52320"/>
          <a:stretch>
            <a:fillRect/>
          </a:stretch>
        </p:blipFill>
        <p:spPr>
          <a:xfrm>
            <a:off x="1357907" y="4224866"/>
            <a:ext cx="9970067" cy="42871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AirCrack-NG.jpg" descr="AirCrack-NG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264175" y="826189"/>
            <a:ext cx="2213497" cy="13321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32" presetID="4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7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32" presetID="4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32" presetID="4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out)" transition="in">
                                      <p:cBhvr>
                                        <p:cTn id="1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5" grpId="2"/>
      <p:bldP build="whole" bldLvl="1" animBg="1" rev="0" advAuto="0" spid="154" grpId="1"/>
      <p:bldP build="whole" bldLvl="1" animBg="1" rev="0" advAuto="0" spid="156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eauthentication Attack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Deauthentication Attack</a:t>
            </a:r>
          </a:p>
        </p:txBody>
      </p:sp>
      <p:sp>
        <p:nvSpPr>
          <p:cNvPr id="160" name="Disconnect any client from any network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Disconnect any client from any network </a:t>
            </a:r>
          </a:p>
          <a:p>
            <a:pPr lvl="1" marL="87121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Works on encrypted networks(WEP, WPA&amp;WPA2)</a:t>
            </a:r>
          </a:p>
          <a:p>
            <a:pPr lvl="1" marL="87121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No need to know the network key</a:t>
            </a:r>
          </a:p>
          <a:p>
            <a:pPr lvl="1" marL="87121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No need to connect to the network</a:t>
            </a:r>
          </a:p>
          <a:p>
            <a:pPr lvl="1" marL="871219" indent="-435609" defTabSz="572516">
              <a:spcBef>
                <a:spcPts val="3100"/>
              </a:spcBef>
              <a:defRPr sz="3528">
                <a:effectLst>
                  <a:outerShdw sx="100000" sy="100000" kx="0" ky="0" algn="b" rotWithShape="0" blurRad="24892" dist="24892" dir="5520000">
                    <a:srgbClr val="FFFFFF">
                      <a:alpha val="71999"/>
                    </a:srgbClr>
                  </a:outerShdw>
                </a:effectLst>
              </a:defRPr>
            </a:pPr>
            <a:r>
              <a:t>Use:</a:t>
            </a:r>
            <a:br/>
            <a:r>
              <a:t>airplay-ng —deauth [#deauthepackets] -a [NetworkMac] -c [TargetMac] [Interface]</a:t>
            </a:r>
          </a:p>
        </p:txBody>
      </p:sp>
      <p:sp>
        <p:nvSpPr>
          <p:cNvPr id="161" name="Wi-Fi"/>
          <p:cNvSpPr/>
          <p:nvPr/>
        </p:nvSpPr>
        <p:spPr>
          <a:xfrm>
            <a:off x="10230368" y="2090163"/>
            <a:ext cx="1445900" cy="1020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4" fill="norm" stroke="1" extrusionOk="0">
                <a:moveTo>
                  <a:pt x="11016" y="1"/>
                </a:moveTo>
                <a:cubicBezTo>
                  <a:pt x="10440" y="-6"/>
                  <a:pt x="9852" y="28"/>
                  <a:pt x="9254" y="108"/>
                </a:cubicBezTo>
                <a:cubicBezTo>
                  <a:pt x="5654" y="590"/>
                  <a:pt x="2584" y="2743"/>
                  <a:pt x="0" y="6311"/>
                </a:cubicBezTo>
                <a:cubicBezTo>
                  <a:pt x="523" y="7051"/>
                  <a:pt x="1031" y="7768"/>
                  <a:pt x="1542" y="8490"/>
                </a:cubicBezTo>
                <a:cubicBezTo>
                  <a:pt x="4129" y="4966"/>
                  <a:pt x="7202" y="3087"/>
                  <a:pt x="10803" y="3088"/>
                </a:cubicBezTo>
                <a:cubicBezTo>
                  <a:pt x="14405" y="3089"/>
                  <a:pt x="17479" y="4969"/>
                  <a:pt x="20053" y="8479"/>
                </a:cubicBezTo>
                <a:cubicBezTo>
                  <a:pt x="20563" y="7757"/>
                  <a:pt x="21073" y="7034"/>
                  <a:pt x="21600" y="6287"/>
                </a:cubicBezTo>
                <a:cubicBezTo>
                  <a:pt x="18572" y="2207"/>
                  <a:pt x="15051" y="49"/>
                  <a:pt x="11016" y="1"/>
                </a:cubicBezTo>
                <a:close/>
                <a:moveTo>
                  <a:pt x="10903" y="6177"/>
                </a:moveTo>
                <a:cubicBezTo>
                  <a:pt x="10489" y="6175"/>
                  <a:pt x="10067" y="6203"/>
                  <a:pt x="9637" y="6264"/>
                </a:cubicBezTo>
                <a:cubicBezTo>
                  <a:pt x="7088" y="6623"/>
                  <a:pt x="4914" y="8156"/>
                  <a:pt x="3088" y="10686"/>
                </a:cubicBezTo>
                <a:cubicBezTo>
                  <a:pt x="3610" y="11424"/>
                  <a:pt x="4116" y="12140"/>
                  <a:pt x="4629" y="12865"/>
                </a:cubicBezTo>
                <a:cubicBezTo>
                  <a:pt x="6353" y="10507"/>
                  <a:pt x="8410" y="9259"/>
                  <a:pt x="10808" y="9262"/>
                </a:cubicBezTo>
                <a:cubicBezTo>
                  <a:pt x="13205" y="9265"/>
                  <a:pt x="15259" y="10516"/>
                  <a:pt x="16966" y="12861"/>
                </a:cubicBezTo>
                <a:cubicBezTo>
                  <a:pt x="17482" y="12131"/>
                  <a:pt x="17992" y="11411"/>
                  <a:pt x="18515" y="10670"/>
                </a:cubicBezTo>
                <a:cubicBezTo>
                  <a:pt x="16338" y="7735"/>
                  <a:pt x="13803" y="6193"/>
                  <a:pt x="10903" y="6177"/>
                </a:cubicBezTo>
                <a:close/>
                <a:moveTo>
                  <a:pt x="10623" y="12349"/>
                </a:moveTo>
                <a:cubicBezTo>
                  <a:pt x="8942" y="12414"/>
                  <a:pt x="7322" y="13380"/>
                  <a:pt x="6195" y="15054"/>
                </a:cubicBezTo>
                <a:cubicBezTo>
                  <a:pt x="6706" y="15779"/>
                  <a:pt x="7218" y="16502"/>
                  <a:pt x="7729" y="17226"/>
                </a:cubicBezTo>
                <a:cubicBezTo>
                  <a:pt x="9410" y="14863"/>
                  <a:pt x="12154" y="14812"/>
                  <a:pt x="13873" y="17221"/>
                </a:cubicBezTo>
                <a:cubicBezTo>
                  <a:pt x="14391" y="16489"/>
                  <a:pt x="14903" y="15767"/>
                  <a:pt x="15414" y="15045"/>
                </a:cubicBezTo>
                <a:cubicBezTo>
                  <a:pt x="14046" y="13118"/>
                  <a:pt x="12303" y="12284"/>
                  <a:pt x="10623" y="12349"/>
                </a:cubicBezTo>
                <a:close/>
                <a:moveTo>
                  <a:pt x="10751" y="18531"/>
                </a:moveTo>
                <a:cubicBezTo>
                  <a:pt x="10182" y="18549"/>
                  <a:pt x="9631" y="18867"/>
                  <a:pt x="9280" y="19436"/>
                </a:cubicBezTo>
                <a:cubicBezTo>
                  <a:pt x="9791" y="20161"/>
                  <a:pt x="10300" y="20884"/>
                  <a:pt x="10802" y="21594"/>
                </a:cubicBezTo>
                <a:cubicBezTo>
                  <a:pt x="11307" y="20879"/>
                  <a:pt x="11819" y="20155"/>
                  <a:pt x="12331" y="19432"/>
                </a:cubicBezTo>
                <a:cubicBezTo>
                  <a:pt x="11907" y="18795"/>
                  <a:pt x="11320" y="18513"/>
                  <a:pt x="10751" y="18531"/>
                </a:cubicBezTo>
                <a:close/>
              </a:path>
            </a:pathLst>
          </a:custGeom>
          <a:blipFill>
            <a:blip r:embed="rId2"/>
          </a:blipFill>
          <a:ln w="12700">
            <a:miter lim="400000"/>
          </a:ln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2" name="線條"/>
          <p:cNvSpPr/>
          <p:nvPr/>
        </p:nvSpPr>
        <p:spPr>
          <a:xfrm flipH="1" flipV="1">
            <a:off x="10391771" y="1965597"/>
            <a:ext cx="1123094" cy="1270001"/>
          </a:xfrm>
          <a:prstGeom prst="line">
            <a:avLst/>
          </a:prstGeom>
          <a:ln w="12700">
            <a:solidFill>
              <a:srgbClr val="575451">
                <a:alpha val="90000"/>
              </a:srgbClr>
            </a:solidFill>
            <a:miter lim="400000"/>
          </a:ln>
          <a:effectLst>
            <a:outerShdw sx="100000" sy="100000" kx="0" ky="0" algn="b" rotWithShape="0" blurRad="25400" dist="25400" dir="5520000">
              <a:srgbClr val="FFFFFF">
                <a:alpha val="72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i="0" sz="3000">
                <a:solidFill>
                  <a:srgbClr val="3E3B39"/>
                </a:solidFill>
                <a:effectLst>
                  <a:outerShdw sx="100000" sy="100000" kx="0" ky="0" algn="b" rotWithShape="0" blurRad="25400" dist="12700" dir="492000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chemeClr val="accent4">
            <a:hueOff val="98810"/>
            <a:satOff val="16354"/>
            <a:lumOff val="14512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Deauthentication Attack (cont’d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Deauthentication Attack (cont’d)</a:t>
            </a:r>
          </a:p>
        </p:txBody>
      </p:sp>
      <p:sp>
        <p:nvSpPr>
          <p:cNvPr id="165" name="內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6" name="截圖 2019-12-02 下午11.34.45.png" descr="截圖 2019-12-02 下午11.34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960" y="2328867"/>
            <a:ext cx="12024880" cy="72511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4.png"/></Relationships>

</file>

<file path=ppt/theme/theme1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"/>
        <a:ea typeface="Avenir Next"/>
        <a:cs typeface="Avenir Next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76000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76000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E3B39"/>
            </a:solidFill>
            <a:effectLst>
              <a:outerShdw sx="100000" sy="100000" kx="0" ky="0" algn="b" rotWithShape="0" blurRad="25400" dist="12700" dir="492000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sx="100000" sy="100000" kx="0" ky="0" algn="b" rotWithShape="0" blurRad="25400" dist="25400" dir="552000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1" spc="0" strike="noStrike" sz="3200" u="none" kumimoji="0" normalizeH="0">
            <a:ln>
              <a:noFill/>
            </a:ln>
            <a:solidFill>
              <a:srgbClr val="5E524C"/>
            </a:solidFill>
            <a:effectLst>
              <a:outerShdw sx="100000" sy="100000" kx="0" ky="0" algn="b" rotWithShape="0" blurRad="25400" dist="25400" dir="552000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